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9"/>
  </p:notesMasterIdLst>
  <p:sldIdLst>
    <p:sldId id="258" r:id="rId2"/>
    <p:sldId id="334" r:id="rId3"/>
    <p:sldId id="264" r:id="rId4"/>
    <p:sldId id="338" r:id="rId5"/>
    <p:sldId id="260" r:id="rId6"/>
    <p:sldId id="257" r:id="rId7"/>
    <p:sldId id="333" r:id="rId8"/>
  </p:sldIdLst>
  <p:sldSz cx="9144000" cy="6858000" type="screen4x3"/>
  <p:notesSz cx="6858000" cy="9144000"/>
  <p:custDataLst>
    <p:tags r:id="rId10"/>
  </p:custDataLst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3333CC"/>
    <a:srgbClr val="331ED0"/>
    <a:srgbClr val="150C54"/>
    <a:srgbClr val="FF9999"/>
    <a:srgbClr val="CCFFCC"/>
    <a:srgbClr val="CCFF66"/>
    <a:srgbClr val="99CCFF"/>
    <a:srgbClr val="FFFF99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65441" autoAdjust="0"/>
    <p:restoredTop sz="86330" autoAdjust="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84" y="7578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D3FE28A-2666-48F2-BBDE-CEC743A9CE10}" type="datetimeFigureOut">
              <a:rPr lang="ar-IQ" smtClean="0"/>
              <a:pPr/>
              <a:t>01/09/1445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00E9A3F-225E-4ECC-B606-518CF38211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E9A3F-225E-4ECC-B606-518CF38211A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F623DEE-ED6B-4F62-AE5B-1F3DC7FB538D}" type="datetime8">
              <a:rPr lang="ar-IQ" smtClean="0"/>
              <a:pPr/>
              <a:t>10 آذار، 24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01B208C-22DA-419A-AAF0-434C0CFC23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DA39-A9AA-4695-8374-C2D5E7F8919D}" type="datetime8">
              <a:rPr lang="ar-IQ" smtClean="0"/>
              <a:pPr/>
              <a:t>10 آذار، 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208C-22DA-419A-AAF0-434C0CFC23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D073F-ED81-4F41-A103-E5A1EEA4AAAC}" type="datetime8">
              <a:rPr lang="ar-IQ" smtClean="0"/>
              <a:pPr/>
              <a:t>10 آذار، 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208C-22DA-419A-AAF0-434C0CFC23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6263334-DA49-48F6-9545-17AA818C0DB5}" type="datetime8">
              <a:rPr lang="ar-IQ" smtClean="0"/>
              <a:pPr/>
              <a:t>10 آذار، 24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1B208C-22DA-419A-AAF0-434C0CFC23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  <p:transition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002D009-1DD8-473F-8C51-9B6C8036D652}" type="datetime8">
              <a:rPr lang="ar-IQ" smtClean="0"/>
              <a:pPr/>
              <a:t>10 آذار، 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01B208C-22DA-419A-AAF0-434C0CFC23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92CD-7883-457F-9997-F729408ED114}" type="datetime8">
              <a:rPr lang="ar-IQ" smtClean="0"/>
              <a:pPr/>
              <a:t>10 آذار، 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208C-22DA-419A-AAF0-434C0CFC23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9A6CB-F445-4270-AF90-61C10D678A44}" type="datetime8">
              <a:rPr lang="ar-IQ" smtClean="0"/>
              <a:pPr/>
              <a:t>10 آذار، 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208C-22DA-419A-AAF0-434C0CFC23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84E9245-08FE-41EF-AFA4-7BE99843963F}" type="datetime8">
              <a:rPr lang="ar-IQ" smtClean="0"/>
              <a:pPr/>
              <a:t>10 آذار، 24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1B208C-22DA-419A-AAF0-434C0CFC23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  <p:transition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2BD19-93B2-4723-A3B2-E76350F63C59}" type="datetime8">
              <a:rPr lang="ar-IQ" smtClean="0"/>
              <a:pPr/>
              <a:t>10 آذار، 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208C-22DA-419A-AAF0-434C0CFC23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DDB2F2C-2BA9-47F7-86B3-D04601A5E7C2}" type="datetime8">
              <a:rPr lang="ar-IQ" smtClean="0"/>
              <a:pPr/>
              <a:t>10 آذار، 24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1B208C-22DA-419A-AAF0-434C0CFC23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F856374-FDBD-46D7-B6B0-C32512746C1B}" type="datetime8">
              <a:rPr lang="ar-IQ" smtClean="0"/>
              <a:pPr/>
              <a:t>10 آذار، 24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1B208C-22DA-419A-AAF0-434C0CFC23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  <p:transition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CB9957F-4AA6-4D90-993C-9BF7400FE241}" type="datetime8">
              <a:rPr lang="ar-IQ" smtClean="0"/>
              <a:pPr/>
              <a:t>10 آذار، 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01B208C-22DA-419A-AAF0-434C0CFC23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 bright="70000" contrast="-70000"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208C-22DA-419A-AAF0-434C0CFC230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755576" y="2257851"/>
            <a:ext cx="806489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rtl="0"/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endParaRPr lang="en-US" sz="3600" dirty="0" smtClean="0">
              <a:solidFill>
                <a:schemeClr val="accent5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 rtl="0"/>
            <a:r>
              <a:rPr lang="en-US" sz="2800" dirty="0" smtClean="0"/>
              <a:t> </a:t>
            </a:r>
            <a:endParaRPr lang="en-US" sz="2800" dirty="0"/>
          </a:p>
        </p:txBody>
      </p:sp>
      <p:sp>
        <p:nvSpPr>
          <p:cNvPr id="4" name="مستطيل 3"/>
          <p:cNvSpPr/>
          <p:nvPr/>
        </p:nvSpPr>
        <p:spPr>
          <a:xfrm>
            <a:off x="4490550" y="4365104"/>
            <a:ext cx="2600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</a:t>
            </a:r>
            <a:endParaRPr lang="ar-IQ" sz="24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5652120" y="4653136"/>
            <a:ext cx="3240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 </a:t>
            </a:r>
            <a:endParaRPr lang="ar-IQ" sz="24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5796136" y="404664"/>
            <a:ext cx="28456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latin typeface="Andalus" pitchFamily="18" charset="-78"/>
                <a:cs typeface="Andalus" pitchFamily="18" charset="-78"/>
              </a:rPr>
              <a:t>Dr. </a:t>
            </a:r>
            <a:r>
              <a:rPr lang="en-US" b="1" dirty="0" err="1" smtClean="0">
                <a:latin typeface="Andalus" pitchFamily="18" charset="-78"/>
                <a:cs typeface="Andalus" pitchFamily="18" charset="-78"/>
              </a:rPr>
              <a:t>Muna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 smtClean="0">
                <a:latin typeface="Andalus" pitchFamily="18" charset="-78"/>
                <a:cs typeface="Andalus" pitchFamily="18" charset="-78"/>
              </a:rPr>
              <a:t>Hameed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 Al-</a:t>
            </a:r>
            <a:r>
              <a:rPr lang="en-US" b="1" dirty="0" err="1" smtClean="0">
                <a:latin typeface="Andalus" pitchFamily="18" charset="-78"/>
                <a:cs typeface="Andalus" pitchFamily="18" charset="-78"/>
              </a:rPr>
              <a:t>Saeed</a:t>
            </a:r>
            <a:endParaRPr lang="ar-IQ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1619672" y="2996952"/>
            <a:ext cx="61206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dirty="0" smtClean="0"/>
              <a:t>The Urinary System</a:t>
            </a:r>
            <a:endParaRPr lang="ar-IQ" sz="4800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208C-22DA-419A-AAF0-434C0CFC2309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11560" y="901732"/>
            <a:ext cx="7632848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rtl="0"/>
            <a:r>
              <a:rPr lang="en-US" sz="5400" b="1" dirty="0" smtClean="0"/>
              <a:t> </a:t>
            </a:r>
            <a:endParaRPr lang="en-US" sz="5400" dirty="0" smtClean="0"/>
          </a:p>
          <a:p>
            <a:pPr rtl="0"/>
            <a:r>
              <a:rPr lang="en-US" sz="5400" dirty="0" smtClean="0"/>
              <a:t> </a:t>
            </a:r>
          </a:p>
          <a:p>
            <a:pPr algn="ctr" rtl="0"/>
            <a:r>
              <a:rPr lang="en-US" sz="5400" b="1" dirty="0" smtClean="0"/>
              <a:t> </a:t>
            </a:r>
            <a:r>
              <a:rPr lang="ar-SA" sz="4000" b="1" dirty="0" smtClean="0">
                <a:cs typeface="Old Antic Decorative" pitchFamily="2" charset="-78"/>
              </a:rPr>
              <a:t> </a:t>
            </a:r>
            <a:r>
              <a:rPr lang="en-GB" sz="5400" dirty="0" smtClean="0">
                <a:latin typeface="MS Gothic" pitchFamily="49" charset="-128"/>
                <a:ea typeface="MS Gothic" pitchFamily="49" charset="-128"/>
                <a:cs typeface="Old Antic Decorative" pitchFamily="2" charset="-78"/>
              </a:rPr>
              <a:t> </a:t>
            </a:r>
            <a:endParaRPr lang="en-US" sz="4000" dirty="0" smtClean="0">
              <a:cs typeface="Old Antic Decorative" pitchFamily="2" charset="-78"/>
            </a:endParaRPr>
          </a:p>
          <a:p>
            <a:pPr algn="l" rtl="0"/>
            <a:r>
              <a:rPr lang="ar-IQ" sz="4000" b="1" dirty="0" smtClean="0">
                <a:cs typeface="Old Antic Decorative" pitchFamily="2" charset="-78"/>
              </a:rPr>
              <a:t>   </a:t>
            </a:r>
            <a:endParaRPr lang="en-US" sz="5400" dirty="0" smtClean="0">
              <a:cs typeface="Old Antic Decorative" pitchFamily="2" charset="-78"/>
            </a:endParaRPr>
          </a:p>
          <a:p>
            <a:pPr rtl="0"/>
            <a:r>
              <a:rPr lang="en-US" sz="5400" b="1" dirty="0" smtClean="0"/>
              <a:t> </a:t>
            </a:r>
            <a:endParaRPr lang="en-US" sz="5400" dirty="0" smtClean="0"/>
          </a:p>
          <a:p>
            <a:pPr rtl="0"/>
            <a:r>
              <a:rPr lang="en-US" sz="5400" dirty="0" smtClean="0"/>
              <a:t> </a:t>
            </a:r>
            <a:endParaRPr lang="en-US" sz="5400" dirty="0"/>
          </a:p>
        </p:txBody>
      </p:sp>
      <p:sp>
        <p:nvSpPr>
          <p:cNvPr id="4" name="مستطيل 3"/>
          <p:cNvSpPr/>
          <p:nvPr/>
        </p:nvSpPr>
        <p:spPr>
          <a:xfrm>
            <a:off x="179512" y="476672"/>
            <a:ext cx="8568952" cy="7244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2400" dirty="0" smtClean="0"/>
              <a:t>The urinary system's function is to filter blood and create urine as a waste by-product. The urinary system organs include the two kidneys, renal pelvis, two </a:t>
            </a:r>
            <a:r>
              <a:rPr lang="ar-IQ" sz="2400" dirty="0" smtClean="0"/>
              <a:t> </a:t>
            </a:r>
            <a:r>
              <a:rPr lang="en-US" sz="2400" dirty="0" err="1" smtClean="0"/>
              <a:t>ureters</a:t>
            </a:r>
            <a:r>
              <a:rPr lang="en-US" sz="2400" dirty="0" smtClean="0"/>
              <a:t>, bladder, and urethra. The Kidneys: • The kidneys </a:t>
            </a:r>
            <a:r>
              <a:rPr lang="en-US" sz="2400" dirty="0" smtClean="0"/>
              <a:t>a</a:t>
            </a:r>
          </a:p>
          <a:p>
            <a:pPr algn="l">
              <a:lnSpc>
                <a:spcPct val="150000"/>
              </a:lnSpc>
            </a:pPr>
            <a:endParaRPr lang="en-US" dirty="0" smtClean="0"/>
          </a:p>
          <a:p>
            <a:pPr algn="l">
              <a:lnSpc>
                <a:spcPct val="150000"/>
              </a:lnSpc>
            </a:pPr>
            <a:endParaRPr lang="en-US" dirty="0" smtClean="0"/>
          </a:p>
          <a:p>
            <a:pPr algn="l">
              <a:lnSpc>
                <a:spcPct val="150000"/>
              </a:lnSpc>
            </a:pPr>
            <a:endParaRPr lang="en-US" dirty="0" smtClean="0"/>
          </a:p>
          <a:p>
            <a:pPr algn="l">
              <a:lnSpc>
                <a:spcPct val="150000"/>
              </a:lnSpc>
            </a:pPr>
            <a:endParaRPr lang="en-US" dirty="0" smtClean="0"/>
          </a:p>
          <a:p>
            <a:pPr algn="l">
              <a:lnSpc>
                <a:spcPct val="150000"/>
              </a:lnSpc>
            </a:pPr>
            <a:endParaRPr lang="en-US" dirty="0" smtClean="0"/>
          </a:p>
          <a:p>
            <a:pPr algn="l">
              <a:lnSpc>
                <a:spcPct val="150000"/>
              </a:lnSpc>
            </a:pPr>
            <a:endParaRPr lang="en-US" dirty="0" smtClean="0"/>
          </a:p>
          <a:p>
            <a:pPr algn="l">
              <a:lnSpc>
                <a:spcPct val="150000"/>
              </a:lnSpc>
            </a:pPr>
            <a:endParaRPr lang="en-US" dirty="0" smtClean="0"/>
          </a:p>
          <a:p>
            <a:pPr algn="l">
              <a:lnSpc>
                <a:spcPct val="150000"/>
              </a:lnSpc>
            </a:pPr>
            <a:endParaRPr lang="en-US" dirty="0" smtClean="0"/>
          </a:p>
          <a:p>
            <a:pPr algn="l">
              <a:lnSpc>
                <a:spcPct val="150000"/>
              </a:lnSpc>
            </a:pPr>
            <a:endParaRPr lang="en-US" dirty="0" smtClean="0"/>
          </a:p>
          <a:p>
            <a:pPr algn="l">
              <a:lnSpc>
                <a:spcPct val="150000"/>
              </a:lnSpc>
            </a:pPr>
            <a:endParaRPr lang="en-US" dirty="0" smtClean="0"/>
          </a:p>
          <a:p>
            <a:pPr algn="l">
              <a:lnSpc>
                <a:spcPct val="150000"/>
              </a:lnSpc>
            </a:pPr>
            <a:endParaRPr lang="en-US" dirty="0" smtClean="0"/>
          </a:p>
          <a:p>
            <a:pPr algn="l">
              <a:lnSpc>
                <a:spcPct val="150000"/>
              </a:lnSpc>
            </a:pPr>
            <a:endParaRPr lang="ar-IQ" dirty="0"/>
          </a:p>
        </p:txBody>
      </p:sp>
      <p:sp>
        <p:nvSpPr>
          <p:cNvPr id="5" name="مستطيل 4"/>
          <p:cNvSpPr/>
          <p:nvPr/>
        </p:nvSpPr>
        <p:spPr>
          <a:xfrm>
            <a:off x="0" y="2852936"/>
            <a:ext cx="86409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dirty="0" smtClean="0"/>
              <a:t>The Kidneys: </a:t>
            </a:r>
            <a:endParaRPr lang="en-US" sz="2400" dirty="0" smtClean="0"/>
          </a:p>
          <a:p>
            <a:pPr algn="l"/>
            <a:r>
              <a:rPr lang="en-US" sz="2400" dirty="0" smtClean="0"/>
              <a:t>• </a:t>
            </a:r>
            <a:r>
              <a:rPr lang="en-US" sz="2400" dirty="0" smtClean="0"/>
              <a:t>The kidneys are solid, bean-shaped organs. </a:t>
            </a:r>
            <a:endParaRPr lang="en-US" sz="2400" dirty="0" smtClean="0"/>
          </a:p>
          <a:p>
            <a:pPr algn="l"/>
            <a:r>
              <a:rPr lang="en-US" sz="2400" dirty="0" smtClean="0"/>
              <a:t>• </a:t>
            </a:r>
            <a:r>
              <a:rPr lang="en-US" sz="2400" dirty="0" smtClean="0"/>
              <a:t>Located below the ribs toward the middle of the back. </a:t>
            </a:r>
            <a:endParaRPr lang="en-US" sz="2400" dirty="0" smtClean="0"/>
          </a:p>
          <a:p>
            <a:pPr algn="l"/>
            <a:r>
              <a:rPr lang="en-US" sz="2400" dirty="0" smtClean="0"/>
              <a:t>• </a:t>
            </a:r>
            <a:r>
              <a:rPr lang="en-US" sz="2400" dirty="0" smtClean="0"/>
              <a:t>The right kidney is positioned slightly lower than the left. </a:t>
            </a:r>
            <a:endParaRPr lang="en-US" sz="2400" dirty="0" smtClean="0"/>
          </a:p>
          <a:p>
            <a:pPr algn="l"/>
            <a:r>
              <a:rPr lang="en-US" sz="2400" dirty="0" smtClean="0"/>
              <a:t>• </a:t>
            </a:r>
            <a:r>
              <a:rPr lang="en-US" sz="2400" dirty="0" smtClean="0"/>
              <a:t>Each of which is about 11 cm long, 6 cm wide, 3 cm thick. </a:t>
            </a:r>
            <a:endParaRPr lang="en-US" sz="2400" dirty="0" smtClean="0"/>
          </a:p>
          <a:p>
            <a:pPr algn="l"/>
            <a:r>
              <a:rPr lang="en-US" sz="2400" dirty="0" smtClean="0"/>
              <a:t>• </a:t>
            </a:r>
            <a:r>
              <a:rPr lang="en-US" sz="2400" dirty="0" smtClean="0"/>
              <a:t>The average weight is 150 gm in male &amp; 135 gm in female </a:t>
            </a:r>
            <a:endParaRPr lang="en-US" sz="2400" dirty="0" smtClean="0"/>
          </a:p>
          <a:p>
            <a:pPr algn="l"/>
            <a:r>
              <a:rPr lang="en-US" sz="2400" dirty="0" smtClean="0"/>
              <a:t>• </a:t>
            </a:r>
            <a:r>
              <a:rPr lang="en-US" sz="2400" dirty="0" smtClean="0"/>
              <a:t>Each kidney has a lateral convex &amp; medial concave border. </a:t>
            </a:r>
            <a:endParaRPr lang="ar-IQ" sz="2400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1142984"/>
            <a:ext cx="8429684" cy="5214974"/>
          </a:xfrm>
        </p:spPr>
        <p:txBody>
          <a:bodyPr>
            <a:noAutofit/>
          </a:bodyPr>
          <a:lstStyle/>
          <a:p>
            <a:pPr algn="justLow">
              <a:buFont typeface="Wingdings" pitchFamily="2" charset="2"/>
              <a:buChar char="Ø"/>
            </a:pPr>
            <a:r>
              <a:rPr lang="en-US" sz="1800" dirty="0" smtClean="0">
                <a:cs typeface="+mj-cs"/>
              </a:rPr>
              <a:t> </a:t>
            </a:r>
            <a:r>
              <a:rPr lang="en-US" sz="2800" dirty="0" smtClean="0"/>
              <a:t> </a:t>
            </a:r>
            <a:r>
              <a:rPr lang="en-US" sz="4000" dirty="0" smtClean="0"/>
              <a:t>The function of the </a:t>
            </a:r>
            <a:r>
              <a:rPr lang="en-US" sz="4000" dirty="0" smtClean="0"/>
              <a:t>kidney</a:t>
            </a:r>
          </a:p>
          <a:p>
            <a:pPr algn="justLow">
              <a:buFont typeface="Wingdings" pitchFamily="2" charset="2"/>
              <a:buChar char="Ø"/>
            </a:pPr>
            <a:r>
              <a:rPr lang="en-US" sz="2800" dirty="0" smtClean="0"/>
              <a:t> </a:t>
            </a:r>
            <a:r>
              <a:rPr lang="en-US" sz="2800" dirty="0" smtClean="0"/>
              <a:t>• </a:t>
            </a:r>
            <a:r>
              <a:rPr lang="en-US" sz="3200" dirty="0" smtClean="0"/>
              <a:t>Remove waste products and drugs from the body. </a:t>
            </a:r>
            <a:endParaRPr lang="en-US" sz="3200" dirty="0" smtClean="0"/>
          </a:p>
          <a:p>
            <a:pPr algn="justLow">
              <a:buFont typeface="Wingdings" pitchFamily="2" charset="2"/>
              <a:buChar char="Ø"/>
            </a:pPr>
            <a:r>
              <a:rPr lang="en-US" sz="3200" dirty="0" smtClean="0"/>
              <a:t>• </a:t>
            </a:r>
            <a:r>
              <a:rPr lang="en-US" sz="3200" dirty="0" smtClean="0"/>
              <a:t>Balance the body's fluids. </a:t>
            </a:r>
            <a:endParaRPr lang="en-US" sz="3200" dirty="0" smtClean="0"/>
          </a:p>
          <a:p>
            <a:pPr algn="justLow">
              <a:buFont typeface="Wingdings" pitchFamily="2" charset="2"/>
              <a:buChar char="Ø"/>
            </a:pPr>
            <a:r>
              <a:rPr lang="en-US" sz="3200" dirty="0" smtClean="0"/>
              <a:t>• </a:t>
            </a:r>
            <a:r>
              <a:rPr lang="en-US" sz="3200" dirty="0" smtClean="0"/>
              <a:t>Release hormones to regulate blood pressure</a:t>
            </a:r>
            <a:r>
              <a:rPr lang="en-US" sz="3200" dirty="0" smtClean="0"/>
              <a:t>.</a:t>
            </a:r>
          </a:p>
          <a:p>
            <a:pPr algn="justLow">
              <a:buFont typeface="Wingdings" pitchFamily="2" charset="2"/>
              <a:buChar char="Ø"/>
            </a:pPr>
            <a:r>
              <a:rPr lang="en-US" sz="3200" dirty="0" smtClean="0"/>
              <a:t> </a:t>
            </a:r>
            <a:r>
              <a:rPr lang="en-US" sz="3200" dirty="0" smtClean="0"/>
              <a:t>• Control production of red blood cells</a:t>
            </a: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1B208C-22DA-419A-AAF0-434C0CFC230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28662" y="214290"/>
            <a:ext cx="7467600" cy="92869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/>
            </a:r>
            <a:br>
              <a:rPr kumimoji="0" lang="en-US" sz="54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</a:br>
            <a:r>
              <a:rPr kumimoji="0" lang="en-US" sz="54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 </a:t>
            </a:r>
          </a:p>
          <a:p>
            <a:pPr algn="ctr">
              <a:buNone/>
            </a:pPr>
            <a:r>
              <a:rPr lang="en-US" sz="6000" i="1" dirty="0" smtClean="0">
                <a:solidFill>
                  <a:srgbClr val="333399"/>
                </a:solidFill>
                <a:cs typeface="Old Antic Decorative" pitchFamily="2" charset="-78"/>
              </a:rPr>
              <a:t> </a:t>
            </a:r>
            <a:endParaRPr lang="en-US" sz="6000" i="1" dirty="0">
              <a:solidFill>
                <a:srgbClr val="333399"/>
              </a:solidFill>
              <a:cs typeface="Old Antic Decorative" pitchFamily="2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467544" y="1166843"/>
            <a:ext cx="79928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0"/>
            <a:r>
              <a:rPr lang="en-US" sz="2000" dirty="0" smtClean="0"/>
              <a:t> </a:t>
            </a:r>
            <a:endParaRPr lang="en-US" sz="2400" dirty="0" smtClean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8075240" cy="5709248"/>
          </a:xfrm>
        </p:spPr>
        <p:txBody>
          <a:bodyPr/>
          <a:lstStyle/>
          <a:p>
            <a:pPr algn="justLow">
              <a:buFont typeface="Wingdings" pitchFamily="2" charset="2"/>
              <a:buChar char="Ø"/>
            </a:pPr>
            <a:r>
              <a:rPr lang="en-US" dirty="0" smtClean="0"/>
              <a:t> </a:t>
            </a:r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1B208C-22DA-419A-AAF0-434C0CFC230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مستطيل 4"/>
          <p:cNvSpPr/>
          <p:nvPr/>
        </p:nvSpPr>
        <p:spPr>
          <a:xfrm>
            <a:off x="539552" y="487025"/>
            <a:ext cx="80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0"/>
            <a:r>
              <a:rPr lang="en-US" sz="2400" dirty="0" smtClean="0"/>
              <a:t> </a:t>
            </a:r>
            <a:endParaRPr lang="ar-IQ" sz="2400" dirty="0"/>
          </a:p>
        </p:txBody>
      </p:sp>
      <p:sp>
        <p:nvSpPr>
          <p:cNvPr id="6" name="مستطيل 5"/>
          <p:cNvSpPr/>
          <p:nvPr/>
        </p:nvSpPr>
        <p:spPr>
          <a:xfrm>
            <a:off x="467544" y="332656"/>
            <a:ext cx="835292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4000" dirty="0" smtClean="0"/>
              <a:t>Coverings of kidneys</a:t>
            </a:r>
            <a:r>
              <a:rPr lang="en-US" sz="2800" dirty="0" smtClean="0"/>
              <a:t>:</a:t>
            </a:r>
          </a:p>
          <a:p>
            <a:pPr algn="l"/>
            <a:r>
              <a:rPr lang="en-US" sz="2800" dirty="0" smtClean="0"/>
              <a:t> </a:t>
            </a:r>
            <a:r>
              <a:rPr lang="en-US" sz="2800" dirty="0" smtClean="0"/>
              <a:t>The kidneys have the following coverings: </a:t>
            </a:r>
            <a:endParaRPr lang="en-US" sz="2800" dirty="0" smtClean="0"/>
          </a:p>
          <a:p>
            <a:pPr algn="l"/>
            <a:endParaRPr lang="en-US" sz="2800" dirty="0" smtClean="0"/>
          </a:p>
          <a:p>
            <a:pPr marL="514350" indent="-514350" algn="l">
              <a:buAutoNum type="arabicPeriod"/>
            </a:pPr>
            <a:r>
              <a:rPr lang="en-US" sz="2800" dirty="0" smtClean="0"/>
              <a:t>1-Fibrous </a:t>
            </a:r>
            <a:r>
              <a:rPr lang="en-US" sz="2800" dirty="0" smtClean="0"/>
              <a:t>capsule: This surrounds the kidney and is closely applied to its outer surface. </a:t>
            </a:r>
            <a:endParaRPr lang="en-US" sz="2800" dirty="0" smtClean="0"/>
          </a:p>
          <a:p>
            <a:pPr marL="514350" indent="-514350" algn="l">
              <a:buAutoNum type="arabicPeriod"/>
            </a:pPr>
            <a:r>
              <a:rPr lang="en-US" sz="2800" dirty="0" smtClean="0"/>
              <a:t>2</a:t>
            </a:r>
            <a:r>
              <a:rPr lang="en-US" sz="2800" dirty="0" smtClean="0"/>
              <a:t>. </a:t>
            </a:r>
            <a:r>
              <a:rPr lang="en-US" sz="2800" dirty="0" err="1" smtClean="0"/>
              <a:t>Perirenal</a:t>
            </a:r>
            <a:r>
              <a:rPr lang="en-US" sz="2800" dirty="0" smtClean="0"/>
              <a:t> fat: This covers the fibrous capsule. </a:t>
            </a:r>
            <a:endParaRPr lang="en-US" sz="2800" dirty="0" smtClean="0"/>
          </a:p>
          <a:p>
            <a:pPr marL="514350" indent="-514350" algn="l">
              <a:buAutoNum type="arabicPeriod"/>
            </a:pPr>
            <a:r>
              <a:rPr lang="en-US" sz="2800" dirty="0" smtClean="0"/>
              <a:t>3</a:t>
            </a:r>
            <a:r>
              <a:rPr lang="en-US" sz="2800" dirty="0" smtClean="0"/>
              <a:t>. Renal fascia: This is a connective tissue that lies outside the </a:t>
            </a:r>
            <a:r>
              <a:rPr lang="en-US" sz="2800" dirty="0" err="1" smtClean="0"/>
              <a:t>perirenal</a:t>
            </a:r>
            <a:r>
              <a:rPr lang="en-US" sz="2800" dirty="0" smtClean="0"/>
              <a:t> fat and encloses the kidneys and suprarenal glands</a:t>
            </a:r>
            <a:r>
              <a:rPr lang="en-US" sz="2800" dirty="0" smtClean="0"/>
              <a:t>.</a:t>
            </a:r>
          </a:p>
          <a:p>
            <a:pPr marL="514350" indent="-514350" algn="l">
              <a:buAutoNum type="arabicPeriod"/>
            </a:pPr>
            <a:r>
              <a:rPr lang="en-US" sz="2800" dirty="0" smtClean="0"/>
              <a:t> </a:t>
            </a:r>
            <a:r>
              <a:rPr lang="en-US" sz="2800" dirty="0" smtClean="0"/>
              <a:t>4. </a:t>
            </a:r>
            <a:r>
              <a:rPr lang="en-US" sz="2800" dirty="0" err="1" smtClean="0"/>
              <a:t>Pararenal</a:t>
            </a:r>
            <a:r>
              <a:rPr lang="en-US" sz="2800" dirty="0" smtClean="0"/>
              <a:t> fat: This lies external to the </a:t>
            </a:r>
            <a:r>
              <a:rPr lang="en-GB" sz="2800" dirty="0" err="1" smtClean="0"/>
              <a:t>ities</a:t>
            </a:r>
            <a:r>
              <a:rPr lang="en-GB" sz="2800" dirty="0" smtClean="0"/>
              <a:t> </a:t>
            </a:r>
            <a:r>
              <a:rPr lang="en-US" sz="2800" dirty="0" smtClean="0"/>
              <a:t>renal </a:t>
            </a:r>
            <a:r>
              <a:rPr lang="en-US" sz="2800" dirty="0" smtClean="0"/>
              <a:t>fascia and is often in large </a:t>
            </a:r>
            <a:r>
              <a:rPr lang="en-US" sz="2800" dirty="0" err="1" smtClean="0"/>
              <a:t>quantitities</a:t>
            </a:r>
            <a:r>
              <a:rPr lang="en-US" sz="2800" dirty="0" smtClean="0"/>
              <a:t>.</a:t>
            </a:r>
            <a:endParaRPr lang="ar-IQ" sz="2800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7753352" cy="57149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333399"/>
                </a:solidFill>
                <a:latin typeface="Monotype Corsiva" pitchFamily="66" charset="0"/>
                <a:cs typeface="+mn-cs"/>
              </a:rPr>
              <a:t> </a:t>
            </a:r>
            <a:endParaRPr lang="en-US" sz="4000" b="1" dirty="0">
              <a:solidFill>
                <a:srgbClr val="333399"/>
              </a:solidFill>
              <a:latin typeface="Monotype Corsiva" pitchFamily="66" charset="0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285860"/>
            <a:ext cx="8319868" cy="509546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/>
              <a:t> </a:t>
            </a:r>
            <a:endParaRPr lang="en-US" sz="2800" dirty="0" smtClean="0"/>
          </a:p>
          <a:p>
            <a:pPr lvl="0">
              <a:spcBef>
                <a:spcPts val="0"/>
              </a:spcBef>
              <a:buNone/>
            </a:pPr>
            <a:r>
              <a:rPr lang="en-US" sz="2800" dirty="0" smtClean="0"/>
              <a:t> </a:t>
            </a:r>
          </a:p>
          <a:p>
            <a:pPr lvl="0">
              <a:spcBef>
                <a:spcPts val="0"/>
              </a:spcBef>
              <a:buNone/>
            </a:pPr>
            <a:endParaRPr lang="en-US" sz="2800" dirty="0" smtClean="0"/>
          </a:p>
          <a:p>
            <a:pPr>
              <a:spcBef>
                <a:spcPts val="0"/>
              </a:spcBef>
              <a:buNone/>
            </a:pPr>
            <a:r>
              <a:rPr lang="en-US" sz="2800" dirty="0" smtClean="0"/>
              <a:t>  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1B208C-22DA-419A-AAF0-434C0CFC230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مستطيل 4"/>
          <p:cNvSpPr/>
          <p:nvPr/>
        </p:nvSpPr>
        <p:spPr>
          <a:xfrm>
            <a:off x="0" y="188640"/>
            <a:ext cx="874846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/>
            <a:r>
              <a:rPr lang="en-US" sz="3200" dirty="0" smtClean="0"/>
              <a:t>When a kidney is cut lengthwise, 2- regions become apparent. 1. Cortex: The outer region, which is light in color. 2. Medulla: It is a darker reddish-brown area, deep to the cortex. The parenchyma of the kidney consists of renal tubules. These renal tubules are consisting of 1. </a:t>
            </a:r>
            <a:r>
              <a:rPr lang="en-US" sz="3200" dirty="0" err="1" smtClean="0"/>
              <a:t>Secretory</a:t>
            </a:r>
            <a:r>
              <a:rPr lang="en-US" sz="3200" dirty="0" smtClean="0"/>
              <a:t> tubules (</a:t>
            </a:r>
            <a:r>
              <a:rPr lang="en-US" sz="3200" dirty="0" err="1" smtClean="0"/>
              <a:t>Nephron</a:t>
            </a:r>
            <a:r>
              <a:rPr lang="en-US" sz="3200" dirty="0" smtClean="0"/>
              <a:t>): its function is the formation of urine. 2. Excretory tubules: These are ducts that collect urine and carry it to the pelvis</a:t>
            </a:r>
            <a:endParaRPr lang="ar-IQ" sz="3200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3465505" y="1320785"/>
            <a:ext cx="500066" cy="1588"/>
          </a:xfrm>
          <a:prstGeom prst="line">
            <a:avLst/>
          </a:prstGeom>
          <a:ln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1B208C-22DA-419A-AAF0-434C0CFC230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660550" y="0"/>
            <a:ext cx="36099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en-US" sz="4800" b="1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63888" y="3933056"/>
            <a:ext cx="185738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en-US" sz="1200" b="1" dirty="0" smtClean="0"/>
              <a:t>  </a:t>
            </a:r>
            <a:r>
              <a:rPr lang="en-US" sz="1400" b="1" dirty="0" smtClean="0"/>
              <a:t>.</a:t>
            </a:r>
            <a:endParaRPr lang="en-US" sz="1400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3851920" y="3068960"/>
            <a:ext cx="2232248" cy="6155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en-US" sz="1600" b="1" dirty="0" smtClean="0"/>
              <a:t> </a:t>
            </a:r>
            <a:endParaRPr lang="en-US" sz="1400" b="1" dirty="0" smtClean="0"/>
          </a:p>
          <a:p>
            <a:endParaRPr lang="ar-IQ" dirty="0"/>
          </a:p>
        </p:txBody>
      </p:sp>
      <p:sp>
        <p:nvSpPr>
          <p:cNvPr id="14" name="مستطيل 13"/>
          <p:cNvSpPr/>
          <p:nvPr/>
        </p:nvSpPr>
        <p:spPr>
          <a:xfrm>
            <a:off x="2289924" y="5690941"/>
            <a:ext cx="1251783" cy="954398"/>
          </a:xfrm>
          <a:prstGeom prst="rect">
            <a:avLst/>
          </a:prstGeom>
          <a:scene3d>
            <a:camera prst="orthographicFront"/>
            <a:lightRig rig="chilly" dir="t"/>
          </a:scene3d>
          <a:sp3d z="12700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i="0" kern="1200" dirty="0" smtClean="0"/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i="0" kern="1200" dirty="0" smtClean="0"/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i="0" kern="1200" dirty="0" smtClean="0"/>
              <a:t> </a:t>
            </a:r>
            <a:endParaRPr lang="en-US" sz="1600" b="1" i="1" kern="1200" dirty="0" smtClean="0"/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i="0" kern="1200" dirty="0" smtClean="0"/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i="1" kern="1200" dirty="0"/>
          </a:p>
        </p:txBody>
      </p:sp>
      <p:sp>
        <p:nvSpPr>
          <p:cNvPr id="16" name="مستطيل 15"/>
          <p:cNvSpPr/>
          <p:nvPr/>
        </p:nvSpPr>
        <p:spPr>
          <a:xfrm>
            <a:off x="2051720" y="4797152"/>
            <a:ext cx="50405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000" b="1" dirty="0" smtClean="0"/>
              <a:t> </a:t>
            </a:r>
            <a:endParaRPr lang="en-US" sz="2000" dirty="0"/>
          </a:p>
        </p:txBody>
      </p:sp>
      <p:sp>
        <p:nvSpPr>
          <p:cNvPr id="20" name="مستطيل 19"/>
          <p:cNvSpPr/>
          <p:nvPr/>
        </p:nvSpPr>
        <p:spPr>
          <a:xfrm>
            <a:off x="3948573" y="5690941"/>
            <a:ext cx="1390870" cy="954398"/>
          </a:xfrm>
          <a:prstGeom prst="rect">
            <a:avLst/>
          </a:prstGeom>
          <a:scene3d>
            <a:camera prst="orthographicFront"/>
            <a:lightRig rig="chilly" dir="t"/>
          </a:scene3d>
          <a:sp3d z="12700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i="0" kern="1200" dirty="0" smtClean="0"/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i="0" kern="1200" dirty="0" smtClean="0"/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i="0" kern="1200" dirty="0" smtClean="0"/>
              <a:t> </a:t>
            </a:r>
            <a:endParaRPr lang="en-US" sz="1600" b="1" i="1" kern="1200" dirty="0" smtClean="0"/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i="0" kern="1200" dirty="0" smtClean="0"/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i="1" kern="1200" dirty="0"/>
          </a:p>
        </p:txBody>
      </p:sp>
      <p:sp>
        <p:nvSpPr>
          <p:cNvPr id="17" name="مستطيل 16"/>
          <p:cNvSpPr/>
          <p:nvPr/>
        </p:nvSpPr>
        <p:spPr>
          <a:xfrm>
            <a:off x="0" y="332656"/>
            <a:ext cx="89644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dirty="0" smtClean="0"/>
              <a:t>Each </a:t>
            </a:r>
            <a:r>
              <a:rPr lang="en-US" sz="3200" dirty="0" err="1" smtClean="0"/>
              <a:t>nephron</a:t>
            </a:r>
            <a:r>
              <a:rPr lang="en-US" sz="3200" dirty="0" smtClean="0"/>
              <a:t> consists of: 1. The renal corpuscle consists of two parts (</a:t>
            </a:r>
            <a:r>
              <a:rPr lang="en-US" sz="3200" dirty="0" err="1" smtClean="0"/>
              <a:t>Glomerulus</a:t>
            </a:r>
            <a:r>
              <a:rPr lang="en-US" sz="3200" dirty="0" smtClean="0"/>
              <a:t>, Bowman's capsule) 2. Proximal convoluted tubule. 3. Loop of </a:t>
            </a:r>
            <a:r>
              <a:rPr lang="en-US" sz="3200" dirty="0" err="1" smtClean="0"/>
              <a:t>Henle</a:t>
            </a:r>
            <a:r>
              <a:rPr lang="en-US" sz="3200" dirty="0" smtClean="0"/>
              <a:t>. 4. distal convoluted tubul</a:t>
            </a:r>
            <a:r>
              <a:rPr lang="en-US" dirty="0" smtClean="0"/>
              <a:t>e</a:t>
            </a:r>
            <a:endParaRPr lang="ar-IQ" dirty="0"/>
          </a:p>
        </p:txBody>
      </p:sp>
      <p:sp>
        <p:nvSpPr>
          <p:cNvPr id="18" name="مستطيل 17"/>
          <p:cNvSpPr/>
          <p:nvPr/>
        </p:nvSpPr>
        <p:spPr>
          <a:xfrm>
            <a:off x="0" y="269033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600" dirty="0" smtClean="0"/>
              <a:t>The Suprarenal glands (Adrenal glands): The adrenal glands are small glands located on top of each kidney. They produce essential hormones, including sex hormones and </a:t>
            </a:r>
            <a:r>
              <a:rPr lang="en-US" sz="3600" dirty="0" err="1" smtClean="0"/>
              <a:t>cortisol</a:t>
            </a:r>
            <a:endParaRPr lang="ar-IQ" sz="3600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208C-22DA-419A-AAF0-434C0CFC230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071678"/>
            <a:ext cx="7467600" cy="1643074"/>
          </a:xfrm>
          <a:prstGeom prst="rect">
            <a:avLst/>
          </a:prstGeom>
        </p:spPr>
        <p:txBody>
          <a:bodyPr/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Thank you for listening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8&quot;/&gt;&lt;/object&gt;&lt;object type=&quot;3&quot; unique_id=&quot;10005&quot;&gt;&lt;property id=&quot;20148&quot; value=&quot;5&quot;/&gt;&lt;property id=&quot;20300&quot; value=&quot;Slide 2&quot;/&gt;&lt;property id=&quot;20307&quot; value=&quot;264&quot;/&gt;&lt;/object&gt;&lt;object type=&quot;3&quot; unique_id=&quot;10007&quot;&gt;&lt;property id=&quot;20148&quot; value=&quot;5&quot;/&gt;&lt;property id=&quot;20300&quot; value=&quot;Slide 3 - &amp;quot;Aims of the study&amp;quot;&quot;/&gt;&lt;property id=&quot;20307&quot; value=&quot;260&quot;/&gt;&lt;/object&gt;&lt;object type=&quot;3&quot; unique_id=&quot;10008&quot;&gt;&lt;property id=&quot;20148&quot; value=&quot;5&quot;/&gt;&lt;property id=&quot;20300&quot; value=&quot;Slide 4&quot;/&gt;&lt;property id=&quot;20307&quot; value=&quot;257&quot;/&gt;&lt;/object&gt;&lt;object type=&quot;3&quot; unique_id=&quot;10009&quot;&gt;&lt;property id=&quot;20148&quot; value=&quot;5&quot;/&gt;&lt;property id=&quot;20300&quot; value=&quot;Slide 5&quot;/&gt;&lt;property id=&quot;20307&quot; value=&quot;262&quot;/&gt;&lt;/object&gt;&lt;object type=&quot;3&quot; unique_id=&quot;10013&quot;&gt;&lt;property id=&quot;20148&quot; value=&quot;5&quot;/&gt;&lt;property id=&quot;20300&quot; value=&quot;Slide 6&quot;/&gt;&lt;property id=&quot;20307&quot; value=&quot;271&quot;/&gt;&lt;/object&gt;&lt;object type=&quot;3&quot; unique_id=&quot;10015&quot;&gt;&lt;property id=&quot;20148&quot; value=&quot;5&quot;/&gt;&lt;property id=&quot;20300&quot; value=&quot;Slide 7&quot;/&gt;&lt;property id=&quot;20307&quot; value=&quot;331&quot;/&gt;&lt;/object&gt;&lt;object type=&quot;3&quot; unique_id=&quot;10017&quot;&gt;&lt;property id=&quot;20148&quot; value=&quot;5&quot;/&gt;&lt;property id=&quot;20300&quot; value=&quot;Slide 8 - &amp;quot;&amp;#x0D;&amp;#x0A;&amp;#x0D;&amp;#x0A;&amp;#x0D;&amp;#x0A;&amp;#x0D;&amp;#x0A;&amp;#x0D;&amp;#x0A;&amp;#x0D;&amp;#x0A;&amp;quot;&quot;/&gt;&lt;property id=&quot;20307&quot; value=&quot;274&quot;/&gt;&lt;/object&gt;&lt;object type=&quot;3&quot; unique_id=&quot;10027&quot;&gt;&lt;property id=&quot;20148&quot; value=&quot;5&quot;/&gt;&lt;property id=&quot;20300&quot; value=&quot;Slide 9&quot;/&gt;&lt;property id=&quot;20307&quot; value=&quot;319&quot;/&gt;&lt;/object&gt;&lt;object type=&quot;3&quot; unique_id=&quot;10029&quot;&gt;&lt;property id=&quot;20148&quot; value=&quot;5&quot;/&gt;&lt;property id=&quot;20300&quot; value=&quot;Slide 10&quot;/&gt;&lt;property id=&quot;20307&quot; value=&quot;294&quot;/&gt;&lt;/object&gt;&lt;object type=&quot;3&quot; unique_id=&quot;10031&quot;&gt;&lt;property id=&quot;20148&quot; value=&quot;5&quot;/&gt;&lt;property id=&quot;20300&quot; value=&quot;Slide 11&quot;/&gt;&lt;property id=&quot;20307&quot; value=&quot;281&quot;/&gt;&lt;/object&gt;&lt;object type=&quot;3&quot; unique_id=&quot;10033&quot;&gt;&lt;property id=&quot;20148&quot; value=&quot;5&quot;/&gt;&lt;property id=&quot;20300&quot; value=&quot;Slide 12&quot;/&gt;&lt;property id=&quot;20307&quot; value=&quot;283&quot;/&gt;&lt;/object&gt;&lt;object type=&quot;3&quot; unique_id=&quot;10039&quot;&gt;&lt;property id=&quot;20148&quot; value=&quot;5&quot;/&gt;&lt;property id=&quot;20300&quot; value=&quot;Slide 13&quot;/&gt;&lt;property id=&quot;20307&quot; value=&quot;285&quot;/&gt;&lt;/object&gt;&lt;object type=&quot;3&quot; unique_id=&quot;10043&quot;&gt;&lt;property id=&quot;20148&quot; value=&quot;5&quot;/&gt;&lt;property id=&quot;20300&quot; value=&quot;Slide 14&quot;/&gt;&lt;property id=&quot;20307&quot; value=&quot;287&quot;/&gt;&lt;/object&gt;&lt;object type=&quot;3&quot; unique_id=&quot;10047&quot;&gt;&lt;property id=&quot;20148&quot; value=&quot;5&quot;/&gt;&lt;property id=&quot;20300&quot; value=&quot;Slide 15&quot;/&gt;&lt;property id=&quot;20307&quot; value=&quot;273&quot;/&gt;&lt;/object&gt;&lt;object type=&quot;3&quot; unique_id=&quot;10065&quot;&gt;&lt;property id=&quot;20148&quot; value=&quot;5&quot;/&gt;&lt;property id=&quot;20300&quot; value=&quot;Slide 16&quot;/&gt;&lt;property id=&quot;20307&quot; value=&quot;332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1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8491</TotalTime>
  <Words>439</Words>
  <Application>Microsoft Office PowerPoint</Application>
  <PresentationFormat>عرض على الشاشة (3:4)‏</PresentationFormat>
  <Paragraphs>74</Paragraphs>
  <Slides>7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Presentation1</vt:lpstr>
      <vt:lpstr>الشريحة 1</vt:lpstr>
      <vt:lpstr>الشريحة 2</vt:lpstr>
      <vt:lpstr>الشريحة 3</vt:lpstr>
      <vt:lpstr>الشريحة 4</vt:lpstr>
      <vt:lpstr> 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</dc:creator>
  <cp:lastModifiedBy>dell</cp:lastModifiedBy>
  <cp:revision>858</cp:revision>
  <dcterms:created xsi:type="dcterms:W3CDTF">2011-10-23T17:55:22Z</dcterms:created>
  <dcterms:modified xsi:type="dcterms:W3CDTF">2024-03-10T01:10:10Z</dcterms:modified>
</cp:coreProperties>
</file>